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308" r:id="rId2"/>
    <p:sldId id="301" r:id="rId3"/>
    <p:sldId id="293" r:id="rId4"/>
    <p:sldId id="269" r:id="rId5"/>
    <p:sldId id="297" r:id="rId6"/>
    <p:sldId id="296" r:id="rId7"/>
    <p:sldId id="288" r:id="rId8"/>
    <p:sldId id="302" r:id="rId9"/>
    <p:sldId id="303" r:id="rId10"/>
    <p:sldId id="304" r:id="rId11"/>
    <p:sldId id="305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6" autoAdjust="0"/>
    <p:restoredTop sz="94677" autoAdjust="0"/>
  </p:normalViewPr>
  <p:slideViewPr>
    <p:cSldViewPr>
      <p:cViewPr varScale="1">
        <p:scale>
          <a:sx n="103" d="100"/>
          <a:sy n="103" d="100"/>
        </p:scale>
        <p:origin x="10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10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D88153-DA40-483B-9EBF-72C069930611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42FCC5-9D79-41F8-A3B7-D5C4E43F746A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800" b="1" dirty="0" smtClean="0"/>
            <a:t>Area of Expertise</a:t>
          </a:r>
          <a:endParaRPr lang="en-US" sz="1800" b="1" dirty="0"/>
        </a:p>
      </dgm:t>
    </dgm:pt>
    <dgm:pt modelId="{458D1F40-9C99-42BB-A6A5-10D3086E6829}" type="parTrans" cxnId="{A81A2278-54BE-4769-9097-01A3A542BA05}">
      <dgm:prSet/>
      <dgm:spPr/>
      <dgm:t>
        <a:bodyPr/>
        <a:lstStyle/>
        <a:p>
          <a:endParaRPr lang="en-US"/>
        </a:p>
      </dgm:t>
    </dgm:pt>
    <dgm:pt modelId="{FACAFAD4-916A-40D0-9CC8-81CD94BA91B3}" type="sibTrans" cxnId="{A81A2278-54BE-4769-9097-01A3A542BA05}">
      <dgm:prSet/>
      <dgm:spPr/>
      <dgm:t>
        <a:bodyPr/>
        <a:lstStyle/>
        <a:p>
          <a:endParaRPr lang="en-US"/>
        </a:p>
      </dgm:t>
    </dgm:pt>
    <dgm:pt modelId="{63252A96-D389-4403-B867-D66E9A5EA8BD}">
      <dgm:prSet phldrT="[Text]" custT="1"/>
      <dgm:spPr>
        <a:gradFill flip="none" rotWithShape="0">
          <a:gsLst>
            <a:gs pos="1300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Information Technology</a:t>
          </a:r>
          <a:endParaRPr lang="en-US" sz="1400" b="1" dirty="0"/>
        </a:p>
      </dgm:t>
    </dgm:pt>
    <dgm:pt modelId="{1CA84DDC-9FD3-4DF7-9F75-81DA3A9777A1}" type="parTrans" cxnId="{B537068A-D9AA-4B64-A2C4-10B7D674C39A}">
      <dgm:prSet/>
      <dgm:spPr/>
      <dgm:t>
        <a:bodyPr/>
        <a:lstStyle/>
        <a:p>
          <a:endParaRPr lang="en-US"/>
        </a:p>
      </dgm:t>
    </dgm:pt>
    <dgm:pt modelId="{B15653F5-5044-4EE3-9CB0-E1B1FE812D3E}" type="sibTrans" cxnId="{B537068A-D9AA-4B64-A2C4-10B7D674C39A}">
      <dgm:prSet/>
      <dgm:spPr/>
      <dgm:t>
        <a:bodyPr/>
        <a:lstStyle/>
        <a:p>
          <a:endParaRPr lang="en-US"/>
        </a:p>
      </dgm:t>
    </dgm:pt>
    <dgm:pt modelId="{751C200E-7A54-4312-BA53-63E5E4717D20}">
      <dgm:prSet phldrT="[Text]" custT="1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400" b="1" dirty="0" smtClean="0"/>
            <a:t>Manufacturing &amp; Engineering</a:t>
          </a:r>
          <a:endParaRPr lang="en-US" sz="1400" b="1" dirty="0"/>
        </a:p>
      </dgm:t>
    </dgm:pt>
    <dgm:pt modelId="{0A7B9D79-2874-4837-B832-B2CEDBCDE228}" type="parTrans" cxnId="{8BDE511E-F20B-41EF-B4B7-C9A8487D9198}">
      <dgm:prSet/>
      <dgm:spPr/>
      <dgm:t>
        <a:bodyPr/>
        <a:lstStyle/>
        <a:p>
          <a:endParaRPr lang="en-US"/>
        </a:p>
      </dgm:t>
    </dgm:pt>
    <dgm:pt modelId="{314374C7-CD62-434A-8D01-38C6E4FB6CF0}" type="sibTrans" cxnId="{8BDE511E-F20B-41EF-B4B7-C9A8487D9198}">
      <dgm:prSet/>
      <dgm:spPr/>
      <dgm:t>
        <a:bodyPr/>
        <a:lstStyle/>
        <a:p>
          <a:endParaRPr lang="en-US"/>
        </a:p>
      </dgm:t>
    </dgm:pt>
    <dgm:pt modelId="{63221AF9-6B50-4EBA-A7C6-5E257348A3DB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Healthcare and Pharmaceutical</a:t>
          </a:r>
          <a:endParaRPr lang="en-US" sz="1400" b="1" dirty="0"/>
        </a:p>
      </dgm:t>
    </dgm:pt>
    <dgm:pt modelId="{680C74EF-9C4E-497A-8B9A-E6C9294AD37F}" type="parTrans" cxnId="{1DDCE93D-2634-41A5-9899-BD57FB7C9895}">
      <dgm:prSet/>
      <dgm:spPr/>
      <dgm:t>
        <a:bodyPr/>
        <a:lstStyle/>
        <a:p>
          <a:endParaRPr lang="en-US"/>
        </a:p>
      </dgm:t>
    </dgm:pt>
    <dgm:pt modelId="{8713184B-5A6A-40D0-B48F-B414275DC617}" type="sibTrans" cxnId="{1DDCE93D-2634-41A5-9899-BD57FB7C9895}">
      <dgm:prSet/>
      <dgm:spPr/>
      <dgm:t>
        <a:bodyPr/>
        <a:lstStyle/>
        <a:p>
          <a:endParaRPr lang="en-US"/>
        </a:p>
      </dgm:t>
    </dgm:pt>
    <dgm:pt modelId="{A927CC6E-A309-4B6A-8BB2-B42B28EA7059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HR, Finance &amp; Accounting</a:t>
          </a:r>
          <a:endParaRPr lang="en-US" sz="1400" b="1" dirty="0"/>
        </a:p>
      </dgm:t>
    </dgm:pt>
    <dgm:pt modelId="{2B3B85AF-6D99-4333-A9F3-0B7BFC682D09}" type="parTrans" cxnId="{7E0A5F3C-7AE7-4331-AA87-336F4EB6653E}">
      <dgm:prSet/>
      <dgm:spPr/>
      <dgm:t>
        <a:bodyPr/>
        <a:lstStyle/>
        <a:p>
          <a:endParaRPr lang="en-US"/>
        </a:p>
      </dgm:t>
    </dgm:pt>
    <dgm:pt modelId="{EB559EBE-6E80-4B72-B1A6-66623880AEB0}" type="sibTrans" cxnId="{7E0A5F3C-7AE7-4331-AA87-336F4EB6653E}">
      <dgm:prSet/>
      <dgm:spPr/>
      <dgm:t>
        <a:bodyPr/>
        <a:lstStyle/>
        <a:p>
          <a:endParaRPr lang="en-US"/>
        </a:p>
      </dgm:t>
    </dgm:pt>
    <dgm:pt modelId="{DFA49AB8-DFDE-43BB-9650-236EF6E3CFA9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Administrative &amp; Clerical</a:t>
          </a:r>
          <a:endParaRPr lang="en-US" sz="1400" b="1" dirty="0"/>
        </a:p>
      </dgm:t>
    </dgm:pt>
    <dgm:pt modelId="{DA7C0D90-87EC-4B4D-8B25-1A54AD101F6B}" type="parTrans" cxnId="{CD1EA211-19C8-4C3E-B658-AF2CAB3CA6C3}">
      <dgm:prSet/>
      <dgm:spPr/>
      <dgm:t>
        <a:bodyPr/>
        <a:lstStyle/>
        <a:p>
          <a:endParaRPr lang="en-US"/>
        </a:p>
      </dgm:t>
    </dgm:pt>
    <dgm:pt modelId="{C914096B-8EC6-4389-AC8B-BF518850E92A}" type="sibTrans" cxnId="{CD1EA211-19C8-4C3E-B658-AF2CAB3CA6C3}">
      <dgm:prSet/>
      <dgm:spPr/>
      <dgm:t>
        <a:bodyPr/>
        <a:lstStyle/>
        <a:p>
          <a:endParaRPr lang="en-US"/>
        </a:p>
      </dgm:t>
    </dgm:pt>
    <dgm:pt modelId="{76DE25CF-C003-4AF7-838C-63328908A1AF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Other Professional</a:t>
          </a:r>
        </a:p>
        <a:p>
          <a:r>
            <a:rPr lang="en-US" sz="1400" b="1" dirty="0" smtClean="0"/>
            <a:t>Services</a:t>
          </a:r>
          <a:endParaRPr lang="en-US" sz="1400" b="1" dirty="0"/>
        </a:p>
      </dgm:t>
    </dgm:pt>
    <dgm:pt modelId="{71701835-6F75-483D-BD47-B96FE777D28E}" type="parTrans" cxnId="{4EEB5D0F-C8BA-444E-B752-3E9A099A78E8}">
      <dgm:prSet/>
      <dgm:spPr/>
      <dgm:t>
        <a:bodyPr/>
        <a:lstStyle/>
        <a:p>
          <a:endParaRPr lang="en-US"/>
        </a:p>
      </dgm:t>
    </dgm:pt>
    <dgm:pt modelId="{E009F256-FE09-44BB-B67E-3763C6D2B0AF}" type="sibTrans" cxnId="{4EEB5D0F-C8BA-444E-B752-3E9A099A78E8}">
      <dgm:prSet/>
      <dgm:spPr/>
      <dgm:t>
        <a:bodyPr/>
        <a:lstStyle/>
        <a:p>
          <a:endParaRPr lang="en-US"/>
        </a:p>
      </dgm:t>
    </dgm:pt>
    <dgm:pt modelId="{2381FE09-A9A4-4715-AA06-4F550CBACA2D}" type="pres">
      <dgm:prSet presAssocID="{92D88153-DA40-483B-9EBF-72C06993061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C714EB3-1F9B-4254-9C8C-157F75FCD0EE}" type="pres">
      <dgm:prSet presAssocID="{6F42FCC5-9D79-41F8-A3B7-D5C4E43F746A}" presName="Parent" presStyleLbl="node0" presStyleIdx="0" presStyleCnt="1" custScaleY="80579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FADDF376-974F-47D9-87D6-B3155C6EAC61}" type="pres">
      <dgm:prSet presAssocID="{63252A96-D389-4403-B867-D66E9A5EA8BD}" presName="Accent1" presStyleCnt="0"/>
      <dgm:spPr/>
    </dgm:pt>
    <dgm:pt modelId="{4FCC3A3F-3C9F-4EDE-BB95-A01F9893A01C}" type="pres">
      <dgm:prSet presAssocID="{63252A96-D389-4403-B867-D66E9A5EA8BD}" presName="Accent" presStyleLbl="bgShp" presStyleIdx="0" presStyleCnt="6"/>
      <dgm:spPr/>
    </dgm:pt>
    <dgm:pt modelId="{E1B2C15B-7C5D-442E-B71F-3998CEB57FA2}" type="pres">
      <dgm:prSet presAssocID="{63252A96-D389-4403-B867-D66E9A5EA8B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30FF7-D94E-44DD-8009-3E1F0E0459B8}" type="pres">
      <dgm:prSet presAssocID="{751C200E-7A54-4312-BA53-63E5E4717D20}" presName="Accent2" presStyleCnt="0"/>
      <dgm:spPr/>
    </dgm:pt>
    <dgm:pt modelId="{28C0DFFA-94D9-4B0E-A052-830F49E47C3A}" type="pres">
      <dgm:prSet presAssocID="{751C200E-7A54-4312-BA53-63E5E4717D20}" presName="Accent" presStyleLbl="bgShp" presStyleIdx="1" presStyleCnt="6" custScaleY="115068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endParaRPr lang="en-US"/>
        </a:p>
      </dgm:t>
    </dgm:pt>
    <dgm:pt modelId="{59862D4C-BEAC-4080-B9AD-41706A4924A6}" type="pres">
      <dgm:prSet presAssocID="{751C200E-7A54-4312-BA53-63E5E4717D20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A1D3D-24E6-427B-AA24-1FE6F4FE9BD5}" type="pres">
      <dgm:prSet presAssocID="{63221AF9-6B50-4EBA-A7C6-5E257348A3DB}" presName="Accent3" presStyleCnt="0"/>
      <dgm:spPr/>
    </dgm:pt>
    <dgm:pt modelId="{9BBD5CF6-2DB4-4780-BC88-7231D2873D01}" type="pres">
      <dgm:prSet presAssocID="{63221AF9-6B50-4EBA-A7C6-5E257348A3DB}" presName="Accent" presStyleLbl="bgShp" presStyleIdx="2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</dgm:pt>
    <dgm:pt modelId="{8E1F7883-3F8A-4CFC-83CA-C779313AC2C4}" type="pres">
      <dgm:prSet presAssocID="{63221AF9-6B50-4EBA-A7C6-5E257348A3DB}" presName="Child3" presStyleLbl="node1" presStyleIdx="2" presStyleCnt="6" custScaleX="1009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D5EBA-81E8-4D5E-B6BC-061E47A8E547}" type="pres">
      <dgm:prSet presAssocID="{A927CC6E-A309-4B6A-8BB2-B42B28EA7059}" presName="Accent4" presStyleCnt="0"/>
      <dgm:spPr/>
    </dgm:pt>
    <dgm:pt modelId="{A52D08E2-5129-401D-905D-A79B5BA309CA}" type="pres">
      <dgm:prSet presAssocID="{A927CC6E-A309-4B6A-8BB2-B42B28EA7059}" presName="Accent" presStyleLbl="bgShp" presStyleIdx="3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F43CAAC3-764F-4C98-9AC2-192C458C3BD2}" type="pres">
      <dgm:prSet presAssocID="{A927CC6E-A309-4B6A-8BB2-B42B28EA705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E0C7A-5E06-4422-95D9-E1E83D1AE0E9}" type="pres">
      <dgm:prSet presAssocID="{DFA49AB8-DFDE-43BB-9650-236EF6E3CFA9}" presName="Accent5" presStyleCnt="0"/>
      <dgm:spPr/>
    </dgm:pt>
    <dgm:pt modelId="{5F179BED-E98C-456A-8B61-2777C56C7425}" type="pres">
      <dgm:prSet presAssocID="{DFA49AB8-DFDE-43BB-9650-236EF6E3CFA9}" presName="Accent" presStyleLbl="bgShp" presStyleIdx="4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</dgm:pt>
    <dgm:pt modelId="{8D4D5A2F-0B45-4CDD-BD9C-092A7A4D6E16}" type="pres">
      <dgm:prSet presAssocID="{DFA49AB8-DFDE-43BB-9650-236EF6E3CFA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4DCC1-0988-45CA-B79B-65D3E5E0E4DF}" type="pres">
      <dgm:prSet presAssocID="{76DE25CF-C003-4AF7-838C-63328908A1AF}" presName="Accent6" presStyleCnt="0"/>
      <dgm:spPr/>
    </dgm:pt>
    <dgm:pt modelId="{82F0096C-181B-44F8-A4CE-4040E9BA02F7}" type="pres">
      <dgm:prSet presAssocID="{76DE25CF-C003-4AF7-838C-63328908A1AF}" presName="Accent" presStyleLbl="bgShp" presStyleIdx="5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AD237DA5-ED7F-4D1C-A492-992AC83C1267}" type="pres">
      <dgm:prSet presAssocID="{76DE25CF-C003-4AF7-838C-63328908A1A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7CD6A9-5E68-40E3-884C-C3D680DF6DF8}" type="presOf" srcId="{6F42FCC5-9D79-41F8-A3B7-D5C4E43F746A}" destId="{BC714EB3-1F9B-4254-9C8C-157F75FCD0EE}" srcOrd="0" destOrd="0" presId="urn:microsoft.com/office/officeart/2011/layout/HexagonRadial"/>
    <dgm:cxn modelId="{59CF60D2-F7C9-45D9-AC01-AE66043D2CEF}" type="presOf" srcId="{63252A96-D389-4403-B867-D66E9A5EA8BD}" destId="{E1B2C15B-7C5D-442E-B71F-3998CEB57FA2}" srcOrd="0" destOrd="0" presId="urn:microsoft.com/office/officeart/2011/layout/HexagonRadial"/>
    <dgm:cxn modelId="{9525540E-038B-4438-B856-F1F932B78D18}" type="presOf" srcId="{751C200E-7A54-4312-BA53-63E5E4717D20}" destId="{59862D4C-BEAC-4080-B9AD-41706A4924A6}" srcOrd="0" destOrd="0" presId="urn:microsoft.com/office/officeart/2011/layout/HexagonRadial"/>
    <dgm:cxn modelId="{4408AEB5-4C84-49C8-8EE0-C68573236BA2}" type="presOf" srcId="{92D88153-DA40-483B-9EBF-72C069930611}" destId="{2381FE09-A9A4-4715-AA06-4F550CBACA2D}" srcOrd="0" destOrd="0" presId="urn:microsoft.com/office/officeart/2011/layout/HexagonRadial"/>
    <dgm:cxn modelId="{F8025912-E670-4EB6-AE7E-BA333816C1CB}" type="presOf" srcId="{A927CC6E-A309-4B6A-8BB2-B42B28EA7059}" destId="{F43CAAC3-764F-4C98-9AC2-192C458C3BD2}" srcOrd="0" destOrd="0" presId="urn:microsoft.com/office/officeart/2011/layout/HexagonRadial"/>
    <dgm:cxn modelId="{A81A2278-54BE-4769-9097-01A3A542BA05}" srcId="{92D88153-DA40-483B-9EBF-72C069930611}" destId="{6F42FCC5-9D79-41F8-A3B7-D5C4E43F746A}" srcOrd="0" destOrd="0" parTransId="{458D1F40-9C99-42BB-A6A5-10D3086E6829}" sibTransId="{FACAFAD4-916A-40D0-9CC8-81CD94BA91B3}"/>
    <dgm:cxn modelId="{B537068A-D9AA-4B64-A2C4-10B7D674C39A}" srcId="{6F42FCC5-9D79-41F8-A3B7-D5C4E43F746A}" destId="{63252A96-D389-4403-B867-D66E9A5EA8BD}" srcOrd="0" destOrd="0" parTransId="{1CA84DDC-9FD3-4DF7-9F75-81DA3A9777A1}" sibTransId="{B15653F5-5044-4EE3-9CB0-E1B1FE812D3E}"/>
    <dgm:cxn modelId="{4EEB5D0F-C8BA-444E-B752-3E9A099A78E8}" srcId="{6F42FCC5-9D79-41F8-A3B7-D5C4E43F746A}" destId="{76DE25CF-C003-4AF7-838C-63328908A1AF}" srcOrd="5" destOrd="0" parTransId="{71701835-6F75-483D-BD47-B96FE777D28E}" sibTransId="{E009F256-FE09-44BB-B67E-3763C6D2B0AF}"/>
    <dgm:cxn modelId="{7E0A5F3C-7AE7-4331-AA87-336F4EB6653E}" srcId="{6F42FCC5-9D79-41F8-A3B7-D5C4E43F746A}" destId="{A927CC6E-A309-4B6A-8BB2-B42B28EA7059}" srcOrd="3" destOrd="0" parTransId="{2B3B85AF-6D99-4333-A9F3-0B7BFC682D09}" sibTransId="{EB559EBE-6E80-4B72-B1A6-66623880AEB0}"/>
    <dgm:cxn modelId="{CD1EA211-19C8-4C3E-B658-AF2CAB3CA6C3}" srcId="{6F42FCC5-9D79-41F8-A3B7-D5C4E43F746A}" destId="{DFA49AB8-DFDE-43BB-9650-236EF6E3CFA9}" srcOrd="4" destOrd="0" parTransId="{DA7C0D90-87EC-4B4D-8B25-1A54AD101F6B}" sibTransId="{C914096B-8EC6-4389-AC8B-BF518850E92A}"/>
    <dgm:cxn modelId="{E478E596-0948-4329-919A-3581347AB664}" type="presOf" srcId="{63221AF9-6B50-4EBA-A7C6-5E257348A3DB}" destId="{8E1F7883-3F8A-4CFC-83CA-C779313AC2C4}" srcOrd="0" destOrd="0" presId="urn:microsoft.com/office/officeart/2011/layout/HexagonRadial"/>
    <dgm:cxn modelId="{A9D76FE2-32DE-4C4E-9275-0FBE56B830DD}" type="presOf" srcId="{76DE25CF-C003-4AF7-838C-63328908A1AF}" destId="{AD237DA5-ED7F-4D1C-A492-992AC83C1267}" srcOrd="0" destOrd="0" presId="urn:microsoft.com/office/officeart/2011/layout/HexagonRadial"/>
    <dgm:cxn modelId="{1DDCE93D-2634-41A5-9899-BD57FB7C9895}" srcId="{6F42FCC5-9D79-41F8-A3B7-D5C4E43F746A}" destId="{63221AF9-6B50-4EBA-A7C6-5E257348A3DB}" srcOrd="2" destOrd="0" parTransId="{680C74EF-9C4E-497A-8B9A-E6C9294AD37F}" sibTransId="{8713184B-5A6A-40D0-B48F-B414275DC617}"/>
    <dgm:cxn modelId="{8BDE511E-F20B-41EF-B4B7-C9A8487D9198}" srcId="{6F42FCC5-9D79-41F8-A3B7-D5C4E43F746A}" destId="{751C200E-7A54-4312-BA53-63E5E4717D20}" srcOrd="1" destOrd="0" parTransId="{0A7B9D79-2874-4837-B832-B2CEDBCDE228}" sibTransId="{314374C7-CD62-434A-8D01-38C6E4FB6CF0}"/>
    <dgm:cxn modelId="{F1DAB87B-CFF8-4C33-8105-09AFE4B10730}" type="presOf" srcId="{DFA49AB8-DFDE-43BB-9650-236EF6E3CFA9}" destId="{8D4D5A2F-0B45-4CDD-BD9C-092A7A4D6E16}" srcOrd="0" destOrd="0" presId="urn:microsoft.com/office/officeart/2011/layout/HexagonRadial"/>
    <dgm:cxn modelId="{0C058E61-E4B0-4B01-85AF-970A6721E95A}" type="presParOf" srcId="{2381FE09-A9A4-4715-AA06-4F550CBACA2D}" destId="{BC714EB3-1F9B-4254-9C8C-157F75FCD0EE}" srcOrd="0" destOrd="0" presId="urn:microsoft.com/office/officeart/2011/layout/HexagonRadial"/>
    <dgm:cxn modelId="{3F307466-89D9-4325-AFEF-E2D8AEE52DF9}" type="presParOf" srcId="{2381FE09-A9A4-4715-AA06-4F550CBACA2D}" destId="{FADDF376-974F-47D9-87D6-B3155C6EAC61}" srcOrd="1" destOrd="0" presId="urn:microsoft.com/office/officeart/2011/layout/HexagonRadial"/>
    <dgm:cxn modelId="{E92A7DDE-B2BE-40BC-85BD-B0E5ED4F71AE}" type="presParOf" srcId="{FADDF376-974F-47D9-87D6-B3155C6EAC61}" destId="{4FCC3A3F-3C9F-4EDE-BB95-A01F9893A01C}" srcOrd="0" destOrd="0" presId="urn:microsoft.com/office/officeart/2011/layout/HexagonRadial"/>
    <dgm:cxn modelId="{D6929A71-03F0-4948-A96D-0F8282494227}" type="presParOf" srcId="{2381FE09-A9A4-4715-AA06-4F550CBACA2D}" destId="{E1B2C15B-7C5D-442E-B71F-3998CEB57FA2}" srcOrd="2" destOrd="0" presId="urn:microsoft.com/office/officeart/2011/layout/HexagonRadial"/>
    <dgm:cxn modelId="{D680EEA5-D348-49CA-9A19-AAF5B699DD2F}" type="presParOf" srcId="{2381FE09-A9A4-4715-AA06-4F550CBACA2D}" destId="{27530FF7-D94E-44DD-8009-3E1F0E0459B8}" srcOrd="3" destOrd="0" presId="urn:microsoft.com/office/officeart/2011/layout/HexagonRadial"/>
    <dgm:cxn modelId="{E6D9396A-AB3B-42CF-AC5E-E40E49A2BFA6}" type="presParOf" srcId="{27530FF7-D94E-44DD-8009-3E1F0E0459B8}" destId="{28C0DFFA-94D9-4B0E-A052-830F49E47C3A}" srcOrd="0" destOrd="0" presId="urn:microsoft.com/office/officeart/2011/layout/HexagonRadial"/>
    <dgm:cxn modelId="{5DE041AA-46AD-4309-802F-8CFF8A87A938}" type="presParOf" srcId="{2381FE09-A9A4-4715-AA06-4F550CBACA2D}" destId="{59862D4C-BEAC-4080-B9AD-41706A4924A6}" srcOrd="4" destOrd="0" presId="urn:microsoft.com/office/officeart/2011/layout/HexagonRadial"/>
    <dgm:cxn modelId="{01A00B48-C869-4D1E-B745-31F466BF0590}" type="presParOf" srcId="{2381FE09-A9A4-4715-AA06-4F550CBACA2D}" destId="{146A1D3D-24E6-427B-AA24-1FE6F4FE9BD5}" srcOrd="5" destOrd="0" presId="urn:microsoft.com/office/officeart/2011/layout/HexagonRadial"/>
    <dgm:cxn modelId="{48B2809A-479B-48D9-AD32-E123AFECAA43}" type="presParOf" srcId="{146A1D3D-24E6-427B-AA24-1FE6F4FE9BD5}" destId="{9BBD5CF6-2DB4-4780-BC88-7231D2873D01}" srcOrd="0" destOrd="0" presId="urn:microsoft.com/office/officeart/2011/layout/HexagonRadial"/>
    <dgm:cxn modelId="{4FBFE223-DC75-4652-B081-4FC56805F213}" type="presParOf" srcId="{2381FE09-A9A4-4715-AA06-4F550CBACA2D}" destId="{8E1F7883-3F8A-4CFC-83CA-C779313AC2C4}" srcOrd="6" destOrd="0" presId="urn:microsoft.com/office/officeart/2011/layout/HexagonRadial"/>
    <dgm:cxn modelId="{88F3E191-0BA5-4D52-A6BF-F4BBF2904AF2}" type="presParOf" srcId="{2381FE09-A9A4-4715-AA06-4F550CBACA2D}" destId="{FB3D5EBA-81E8-4D5E-B6BC-061E47A8E547}" srcOrd="7" destOrd="0" presId="urn:microsoft.com/office/officeart/2011/layout/HexagonRadial"/>
    <dgm:cxn modelId="{4ACD4897-25D2-40F4-B36B-918E09021451}" type="presParOf" srcId="{FB3D5EBA-81E8-4D5E-B6BC-061E47A8E547}" destId="{A52D08E2-5129-401D-905D-A79B5BA309CA}" srcOrd="0" destOrd="0" presId="urn:microsoft.com/office/officeart/2011/layout/HexagonRadial"/>
    <dgm:cxn modelId="{A6D95025-FC5D-4136-BF47-C7FB7F021FC6}" type="presParOf" srcId="{2381FE09-A9A4-4715-AA06-4F550CBACA2D}" destId="{F43CAAC3-764F-4C98-9AC2-192C458C3BD2}" srcOrd="8" destOrd="0" presId="urn:microsoft.com/office/officeart/2011/layout/HexagonRadial"/>
    <dgm:cxn modelId="{03CA2EB2-3C7D-492F-82ED-96FA04D25C4F}" type="presParOf" srcId="{2381FE09-A9A4-4715-AA06-4F550CBACA2D}" destId="{3F9E0C7A-5E06-4422-95D9-E1E83D1AE0E9}" srcOrd="9" destOrd="0" presId="urn:microsoft.com/office/officeart/2011/layout/HexagonRadial"/>
    <dgm:cxn modelId="{47A0AE67-7ED5-46B6-86FB-D1BF68ECD645}" type="presParOf" srcId="{3F9E0C7A-5E06-4422-95D9-E1E83D1AE0E9}" destId="{5F179BED-E98C-456A-8B61-2777C56C7425}" srcOrd="0" destOrd="0" presId="urn:microsoft.com/office/officeart/2011/layout/HexagonRadial"/>
    <dgm:cxn modelId="{00E3004F-27D1-4B3E-AC85-5973F189A05F}" type="presParOf" srcId="{2381FE09-A9A4-4715-AA06-4F550CBACA2D}" destId="{8D4D5A2F-0B45-4CDD-BD9C-092A7A4D6E16}" srcOrd="10" destOrd="0" presId="urn:microsoft.com/office/officeart/2011/layout/HexagonRadial"/>
    <dgm:cxn modelId="{7676022A-C231-4840-B1BC-13FC30494BB9}" type="presParOf" srcId="{2381FE09-A9A4-4715-AA06-4F550CBACA2D}" destId="{B0A4DCC1-0988-45CA-B79B-65D3E5E0E4DF}" srcOrd="11" destOrd="0" presId="urn:microsoft.com/office/officeart/2011/layout/HexagonRadial"/>
    <dgm:cxn modelId="{B71D4FBE-328E-45BA-82FB-5363C9340240}" type="presParOf" srcId="{B0A4DCC1-0988-45CA-B79B-65D3E5E0E4DF}" destId="{82F0096C-181B-44F8-A4CE-4040E9BA02F7}" srcOrd="0" destOrd="0" presId="urn:microsoft.com/office/officeart/2011/layout/HexagonRadial"/>
    <dgm:cxn modelId="{26FB0A8B-2C0F-41C3-9CC1-67BA3DFD7550}" type="presParOf" srcId="{2381FE09-A9A4-4715-AA06-4F550CBACA2D}" destId="{AD237DA5-ED7F-4D1C-A492-992AC83C1267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22395-A6DC-4DE8-8C81-77A7E19CDAD7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2012-D4B7-4387-8486-5C99DFB9F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40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9A00-46D1-41DB-BE1D-4A675E874501}" type="datetimeFigureOut">
              <a:rPr lang="en-US" smtClean="0"/>
              <a:t>8/30/2018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64A70-9A98-4405-AD7F-BE18582708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931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4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1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0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3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4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0" y="2057400"/>
            <a:ext cx="7729663" cy="1470025"/>
          </a:xfrm>
        </p:spPr>
        <p:txBody>
          <a:bodyPr/>
          <a:lstStyle>
            <a:lvl1pPr algn="ctr">
              <a:defRPr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5400" dirty="0" smtClean="0"/>
              <a:t>Opening Slide: </a:t>
            </a:r>
            <a:br>
              <a:rPr lang="en-US" sz="5400" dirty="0" smtClean="0"/>
            </a:br>
            <a:r>
              <a:rPr lang="en-US" sz="5400" dirty="0" err="1" smtClean="0"/>
              <a:t>Veradana</a:t>
            </a:r>
            <a:r>
              <a:rPr lang="en-US" sz="5400" dirty="0" smtClean="0"/>
              <a:t>– 54 </a:t>
            </a:r>
            <a:r>
              <a:rPr lang="en-US" sz="5400" dirty="0" err="1" smtClean="0"/>
              <a:t>pts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139" y="4085087"/>
            <a:ext cx="86971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smtClean="0">
                <a:latin typeface="Helvetica Neue"/>
                <a:cs typeface="Helvetica Neue"/>
              </a:rPr>
              <a:t>Sub-Header: Helvetica </a:t>
            </a:r>
            <a:r>
              <a:rPr lang="en-US" dirty="0" err="1" smtClean="0">
                <a:latin typeface="Helvetica Neue"/>
                <a:cs typeface="Helvetica Neue"/>
              </a:rPr>
              <a:t>Neue</a:t>
            </a:r>
            <a:r>
              <a:rPr lang="en-US" dirty="0" smtClean="0">
                <a:latin typeface="Helvetica Neue"/>
                <a:cs typeface="Helvetica Neue"/>
              </a:rPr>
              <a:t> – 40pts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664884" y="519847"/>
            <a:ext cx="76035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pPr algn="ct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48669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8534400" y="64770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2058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8606673" y="65532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5889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>
                <a:solidFill>
                  <a:srgbClr val="C00000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589740" y="6570217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42200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58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607486" y="6559379"/>
            <a:ext cx="55175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50928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662851" y="65532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6060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4040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1"/>
            <a:ext cx="404177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606673" y="65532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/13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0284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8458200" y="6488668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81601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606673" y="64770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6085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458200" y="6488668"/>
            <a:ext cx="53893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47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534400" y="6553200"/>
            <a:ext cx="53732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05A1EFE-0804-4FDA-96FE-1744944257BF}" type="slidenum">
              <a:rPr lang="en-US" sz="105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pPr/>
              <a:t>‹#›</a:t>
            </a:fld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/13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56689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Helvetica </a:t>
            </a:r>
            <a:r>
              <a:rPr lang="en-US" dirty="0" err="1" smtClean="0"/>
              <a:t>Neue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Verdana 36</a:t>
            </a:r>
          </a:p>
          <a:p>
            <a:pPr lvl="1"/>
            <a:r>
              <a:rPr lang="en-US" dirty="0" smtClean="0"/>
              <a:t>Calibri</a:t>
            </a:r>
          </a:p>
          <a:p>
            <a:pPr lvl="2"/>
            <a:r>
              <a:rPr lang="en-US" dirty="0" smtClean="0"/>
              <a:t>Helvetica 24</a:t>
            </a:r>
          </a:p>
          <a:p>
            <a:pPr lvl="2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-610" y="-590"/>
            <a:ext cx="2194560" cy="182880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7091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086600" y="648996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5969-2FA2-445E-90C1-A04E0CBE0949}" type="slidenum">
              <a:rPr lang="en-US" smtClean="0"/>
              <a:pPr/>
              <a:t>‹#›</a:t>
            </a:fld>
            <a:r>
              <a:rPr lang="en-US" dirty="0" smtClean="0"/>
              <a:t>/12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6163"/>
            <a:ext cx="7620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30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baseline="0">
          <a:solidFill>
            <a:srgbClr val="002060"/>
          </a:solidFill>
          <a:latin typeface="Helvetica Neue"/>
          <a:ea typeface="+mj-ea"/>
          <a:cs typeface="Helvetica Neue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600" b="0" kern="1200" baseline="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800" kern="1200">
          <a:solidFill>
            <a:srgbClr val="00863D"/>
          </a:solidFill>
          <a:latin typeface="Calibri" panose="020F0502020204030204" pitchFamily="34" charset="0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002060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stemart.com/" TargetMode="External"/><Relationship Id="rId2" Type="http://schemas.openxmlformats.org/officeDocument/2006/relationships/hyperlink" Target="mailto:Sales@systemart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90322" y="6521450"/>
            <a:ext cx="21336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www.systemart.com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91" y="217325"/>
            <a:ext cx="82701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SYSTEMART</a:t>
            </a:r>
            <a:r>
              <a:rPr lang="en-US" sz="3200" b="1" dirty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LLC</a:t>
            </a:r>
          </a:p>
          <a:p>
            <a:pPr algn="ctr"/>
            <a:r>
              <a:rPr lang="en-US" sz="2000" b="1" i="1" dirty="0" smtClean="0">
                <a:solidFill>
                  <a:schemeClr val="tx2"/>
                </a:solidFill>
              </a:rPr>
              <a:t>            We </a:t>
            </a:r>
            <a:r>
              <a:rPr lang="en-US" sz="2000" b="1" i="1" dirty="0">
                <a:solidFill>
                  <a:schemeClr val="tx2"/>
                </a:solidFill>
              </a:rPr>
              <a:t>Optimize. </a:t>
            </a:r>
            <a:r>
              <a:rPr lang="en-US" sz="2000" b="1" i="1" dirty="0">
                <a:solidFill>
                  <a:srgbClr val="00863D"/>
                </a:solidFill>
              </a:rPr>
              <a:t>You </a:t>
            </a:r>
            <a:r>
              <a:rPr lang="en-US" sz="2000" b="1" i="1" dirty="0" smtClean="0">
                <a:solidFill>
                  <a:srgbClr val="00863D"/>
                </a:solidFill>
              </a:rPr>
              <a:t>Capitalize</a:t>
            </a:r>
          </a:p>
          <a:p>
            <a:pPr algn="ctr"/>
            <a:r>
              <a:rPr lang="en-US" sz="2000" b="1" i="1" dirty="0" smtClean="0">
                <a:solidFill>
                  <a:srgbClr val="00863D"/>
                </a:solidFill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Staffing Services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7325"/>
            <a:ext cx="838200" cy="70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8768509" cy="366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2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429">
        <p:fade/>
      </p:transition>
    </mc:Choice>
    <mc:Fallback xmlns="">
      <p:transition spd="slow" advClick="0" advTm="1042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Recruiting Process Flow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943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617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0" y="409764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="1" dirty="0">
                <a:solidFill>
                  <a:prstClr val="black"/>
                </a:solidFill>
              </a:rPr>
              <a:t>Functions: </a:t>
            </a:r>
          </a:p>
          <a:p>
            <a:pPr algn="r"/>
            <a:endParaRPr lang="en-US" sz="1200" b="1" dirty="0">
              <a:solidFill>
                <a:prstClr val="black"/>
              </a:solidFill>
            </a:endParaRPr>
          </a:p>
          <a:p>
            <a:pPr algn="r"/>
            <a:r>
              <a:rPr lang="en-US" sz="1200" b="1" dirty="0">
                <a:solidFill>
                  <a:srgbClr val="F79646"/>
                </a:solidFill>
              </a:rPr>
              <a:t>Client Recruiter</a:t>
            </a:r>
          </a:p>
          <a:p>
            <a:pPr algn="r"/>
            <a:r>
              <a:rPr lang="en-US" sz="1200" dirty="0">
                <a:solidFill>
                  <a:srgbClr val="F79646"/>
                </a:solidFill>
              </a:rPr>
              <a:t>1. Submit Requirements</a:t>
            </a:r>
          </a:p>
          <a:p>
            <a:pPr algn="r"/>
            <a:r>
              <a:rPr lang="en-US" sz="1200" dirty="0">
                <a:solidFill>
                  <a:srgbClr val="F79646"/>
                </a:solidFill>
              </a:rPr>
              <a:t>2. Submit Qualified Candidates to Client</a:t>
            </a:r>
          </a:p>
          <a:p>
            <a:pPr algn="r"/>
            <a:r>
              <a:rPr lang="en-US" sz="1200" dirty="0">
                <a:solidFill>
                  <a:srgbClr val="F79646"/>
                </a:solidFill>
              </a:rPr>
              <a:t>3. Confirm Interview Request</a:t>
            </a:r>
          </a:p>
          <a:p>
            <a:pPr algn="r"/>
            <a:endParaRPr lang="en-US" sz="1200" b="1" dirty="0">
              <a:solidFill>
                <a:prstClr val="black"/>
              </a:solidFill>
            </a:endParaRPr>
          </a:p>
          <a:p>
            <a:pPr algn="r"/>
            <a:r>
              <a:rPr lang="en-US" sz="1200" b="1" dirty="0">
                <a:solidFill>
                  <a:srgbClr val="9BBB59">
                    <a:lumMod val="75000"/>
                  </a:srgbClr>
                </a:solidFill>
              </a:rPr>
              <a:t>Systemart Recruiters</a:t>
            </a:r>
          </a:p>
          <a:p>
            <a:pPr algn="r"/>
            <a:r>
              <a:rPr lang="en-US" sz="1200" b="1" dirty="0">
                <a:solidFill>
                  <a:srgbClr val="9BBB59">
                    <a:lumMod val="75000"/>
                  </a:srgbClr>
                </a:solidFill>
              </a:rPr>
              <a:t>1. </a:t>
            </a:r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Source Candidates</a:t>
            </a:r>
          </a:p>
          <a:p>
            <a:pPr algn="r"/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2. Qualify Candidates</a:t>
            </a:r>
          </a:p>
          <a:p>
            <a:pPr algn="r"/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3. Submit Candidates to Client Recruiter Lead</a:t>
            </a:r>
          </a:p>
          <a:p>
            <a:pPr algn="r"/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4. Interview Coordination</a:t>
            </a:r>
          </a:p>
          <a:p>
            <a:pPr algn="r"/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5. Offer Acceptance Coordination</a:t>
            </a:r>
          </a:p>
          <a:p>
            <a:pPr algn="r"/>
            <a:r>
              <a:rPr lang="en-US" sz="1200" dirty="0">
                <a:solidFill>
                  <a:srgbClr val="9BBB59">
                    <a:lumMod val="75000"/>
                  </a:srgbClr>
                </a:solidFill>
              </a:rPr>
              <a:t>6. Daily/Weekly Performance Reports</a:t>
            </a:r>
            <a:endParaRPr lang="en-US" sz="1200" b="1" dirty="0">
              <a:solidFill>
                <a:srgbClr val="9BBB5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939"/>
    </mc:Choice>
    <mc:Fallback xmlns="">
      <p:transition advTm="1793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91" y="76199"/>
            <a:ext cx="77724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Value 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399"/>
            <a:ext cx="8915400" cy="585126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with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ajor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Service Providers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Vendor Management Systems   (MSP, VMS)</a:t>
            </a:r>
          </a:p>
          <a:p>
            <a:pPr marL="400050" lvl="0" indent="-285750"/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from multiple channels  (Internal Database, Job Boards, Social Media Sites, Passive Recruiting,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eb)</a:t>
            </a:r>
          </a:p>
          <a:p>
            <a:pPr lvl="0"/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Tested Candidate Identification and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Qualification Process</a:t>
            </a:r>
          </a:p>
          <a:p>
            <a:pPr lvl="0" indent="-342900"/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level of Qualification Process (HR, Technical, Online tests)</a:t>
            </a:r>
          </a:p>
          <a:p>
            <a:pPr lvl="0" indent="-342900"/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the Operating costs (30% to 50% Reduction in Costs 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1898" y="6472533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132193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7722"/>
    </mc:Choice>
    <mc:Fallback xmlns="">
      <p:transition advTm="277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898" y="6472533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4558553" y="4191000"/>
            <a:ext cx="4572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Systemart LLC</a:t>
            </a:r>
          </a:p>
          <a:p>
            <a:r>
              <a:rPr lang="en-US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hlinkClick r:id="rId2"/>
              </a:rPr>
              <a:t>Sales@systemart.com</a:t>
            </a:r>
            <a:endParaRPr lang="en-US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r>
              <a:rPr lang="en-US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Phone Number:- 9739174848</a:t>
            </a:r>
          </a:p>
          <a:p>
            <a:r>
              <a:rPr lang="en-US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hlinkClick r:id="rId3"/>
              </a:rPr>
              <a:t>www.systemart.com </a:t>
            </a:r>
            <a:endParaRPr lang="en-US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3753" y="2362200"/>
            <a:ext cx="8229600" cy="7159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Thank you!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919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7722"/>
    </mc:Choice>
    <mc:Fallback xmlns="">
      <p:transition advTm="2772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Content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4447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Augmentation 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of Expertise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Experience: Types of positions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Engagements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Recruiting Process 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Proposition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14465" y="6488668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10600" y="6488668"/>
            <a:ext cx="4475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</a:rPr>
              <a:t>2/12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9412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1564"/>
    </mc:Choice>
    <mc:Fallback xmlns="">
      <p:transition advClick="0" advTm="115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0089"/>
            <a:ext cx="84582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 Augmentation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889"/>
            <a:ext cx="8382000" cy="51816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Portfolio: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Contract to Hire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Permanent Hire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Geographic Coverage: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North America: USA, Canada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Europe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India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1654" y="6550223"/>
            <a:ext cx="1486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288069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591"/>
    </mc:Choice>
    <mc:Fallback xmlns="">
      <p:transition advTm="459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xagon 8"/>
          <p:cNvSpPr/>
          <p:nvPr/>
        </p:nvSpPr>
        <p:spPr>
          <a:xfrm rot="14507695">
            <a:off x="3114712" y="1367073"/>
            <a:ext cx="825203" cy="818159"/>
          </a:xfrm>
          <a:prstGeom prst="hexagon">
            <a:avLst>
              <a:gd name="adj" fmla="val 28900"/>
              <a:gd name="vf" fmla="val 115470"/>
            </a:avLst>
          </a:prstGeom>
          <a:gradFill flip="none" rotWithShape="0">
            <a:gsLst>
              <a:gs pos="0">
                <a:schemeClr val="accent1">
                  <a:tint val="40000"/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tint val="40000"/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tint val="40000"/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Areas of Expertise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339961"/>
              </p:ext>
            </p:extLst>
          </p:nvPr>
        </p:nvGraphicFramePr>
        <p:xfrm>
          <a:off x="228600" y="1066800"/>
          <a:ext cx="8458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3160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Experience: Positions: Non- 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031155"/>
              </p:ext>
            </p:extLst>
          </p:nvPr>
        </p:nvGraphicFramePr>
        <p:xfrm>
          <a:off x="533400" y="1295400"/>
          <a:ext cx="8229600" cy="464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21"/>
                <a:gridCol w="1776621"/>
                <a:gridCol w="1688920"/>
                <a:gridCol w="1335294"/>
                <a:gridCol w="1652144"/>
              </a:tblGrid>
              <a:tr h="10943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Pharmaceutical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Health Care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Engineering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    Finance  &amp; Accounting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HR &amp; Others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6543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 Research Coordinator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Traveling 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 &amp; Validation Engineer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Analyst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Generalist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6430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 Safety Associate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Diem 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Mechanical Engineer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&amp; Use Tax Consultant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Contracts Specialist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3271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Scientist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Engineer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Collections Admin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6430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Regulatory Affair Associate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Physicians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Electrical Engineer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Controller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 Secretary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6430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Control Specialist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Care Administration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 Engineer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Reconciliation Specialist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Analyst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  <a:tr h="6430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Pharmacovigilance Specialist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 Claim Proceser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Engineer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Forensic Accounting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 Manager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0" marR="8490" marT="849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95698" y="6467059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02168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1349"/>
    </mc:Choice>
    <mc:Fallback xmlns="">
      <p:transition advTm="1134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809512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Experience: Positions: IT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681751"/>
              </p:ext>
            </p:extLst>
          </p:nvPr>
        </p:nvGraphicFramePr>
        <p:xfrm>
          <a:off x="304800" y="990600"/>
          <a:ext cx="8639184" cy="5215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96"/>
                <a:gridCol w="2159796"/>
                <a:gridCol w="2159796"/>
                <a:gridCol w="2159796"/>
              </a:tblGrid>
              <a:tr h="42376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</a:t>
                      </a:r>
                      <a:r>
                        <a:rPr lang="en-US" sz="2400" dirty="0" smtClean="0"/>
                        <a:t>Information Technology</a:t>
                      </a:r>
                      <a:endParaRPr lang="en-US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19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.NET Developer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Integration Architect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Enterprise Architect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Systems Admin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267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 Application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developer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 Consultant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Analyst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Database Administrators (DBA)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Designer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 Data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Developer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Systems Analyst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Server Support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Java Developer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Informatica consultant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Lead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Helpdesk Support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 Designer</a:t>
                      </a:r>
                    </a:p>
                    <a:p>
                      <a:pPr algn="l"/>
                      <a:endParaRPr 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SAP Consultant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 Engineer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Assurance Testers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 Strategy Consultant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Coordinator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Center Consultant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47709" y="6540490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813"/>
    </mc:Choice>
    <mc:Fallback xmlns="">
      <p:transition advTm="1381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Client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Engagements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21359" y="6552371"/>
            <a:ext cx="1677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www.systemart.com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068125"/>
              </p:ext>
            </p:extLst>
          </p:nvPr>
        </p:nvGraphicFramePr>
        <p:xfrm>
          <a:off x="457200" y="1143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Client</a:t>
                      </a:r>
                      <a:r>
                        <a:rPr lang="en-US" baseline="0" dirty="0" smtClean="0"/>
                        <a:t> Industries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 Manufacturing and finance Corp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Oil and Gas Industry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  Hospitality companies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Healthcare providers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erostructures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manufacturer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Publishing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Accounting and Finance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Utility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 / Software companies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Pharmaceutical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2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382000" cy="3810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Recruiting Process Services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6467288"/>
            <a:ext cx="17924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www.systemart.com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36" y="10236"/>
            <a:ext cx="8066314" cy="980364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Recruiting Process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763000" cy="4419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Recruiting Process ( RPS ) Portfolio includes:</a:t>
            </a:r>
          </a:p>
          <a:p>
            <a:pPr marL="109728" indent="0">
              <a:buNone/>
            </a:pPr>
            <a:endParaRPr lang="en-US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End to End RPS - Managing entire recruitment </a:t>
            </a:r>
            <a:r>
              <a:rPr lang="en-US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6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 cycle</a:t>
            </a:r>
          </a:p>
          <a:p>
            <a:pPr>
              <a:buFont typeface="Wingdings" pitchFamily="2" charset="2"/>
              <a:buChar char="Ø"/>
            </a:pPr>
            <a:endParaRPr lang="en-US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Selective RPS – Management of recruitment </a:t>
            </a:r>
            <a:r>
              <a:rPr lang="en-US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omponents      ( e.g. sourcing, screening, etc.  )</a:t>
            </a:r>
          </a:p>
          <a:p>
            <a:pPr marL="457200" lvl="1" indent="0">
              <a:buNone/>
            </a:pPr>
            <a:endParaRPr lang="en-US" sz="6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Demand RPS - Management of short term projects  and </a:t>
            </a:r>
            <a:r>
              <a:rPr lang="en-US" sz="6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pilots</a:t>
            </a:r>
          </a:p>
          <a:p>
            <a:pPr marL="457200" lvl="1" indent="0">
              <a:buNone/>
            </a:pPr>
            <a:endParaRPr lang="en-US" sz="6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the market for other avenues to source </a:t>
            </a:r>
            <a:r>
              <a:rPr lang="en-US" sz="6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candidates</a:t>
            </a:r>
          </a:p>
          <a:p>
            <a:pPr marL="457200" lvl="1" indent="0">
              <a:buNone/>
            </a:pPr>
            <a:endParaRPr lang="en-US" sz="6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6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 dedicated team of recruiters, </a:t>
            </a:r>
            <a:r>
              <a:rPr lang="en-US" sz="6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sourcers</a:t>
            </a:r>
            <a:r>
              <a:rPr lang="en-US" sz="6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advance Sourcers</a:t>
            </a:r>
          </a:p>
          <a:p>
            <a:pPr marL="457200" lvl="1" indent="0">
              <a:buNone/>
            </a:pPr>
            <a:endParaRPr lang="en-US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6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9600" dirty="0"/>
          </a:p>
          <a:p>
            <a:pPr marL="0" indent="0">
              <a:buNone/>
            </a:pPr>
            <a:endParaRPr lang="en-US" sz="9600" dirty="0" smtClean="0"/>
          </a:p>
          <a:p>
            <a:pPr>
              <a:buFont typeface="Wingdings" pitchFamily="2" charset="2"/>
              <a:buChar char="Ø"/>
            </a:pPr>
            <a:endParaRPr lang="en-US" sz="9600" dirty="0" smtClean="0"/>
          </a:p>
          <a:p>
            <a:pPr marL="109728" indent="0">
              <a:buNone/>
            </a:pPr>
            <a:r>
              <a:rPr lang="en-US" sz="9600" dirty="0" smtClean="0"/>
              <a:t>	</a:t>
            </a:r>
            <a:endParaRPr lang="en-US" sz="9600" dirty="0"/>
          </a:p>
        </p:txBody>
      </p:sp>
      <p:sp>
        <p:nvSpPr>
          <p:cNvPr id="5" name="Rectangle 4"/>
          <p:cNvSpPr/>
          <p:nvPr/>
        </p:nvSpPr>
        <p:spPr>
          <a:xfrm>
            <a:off x="3724298" y="6495972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110401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61"/>
    </mc:Choice>
    <mc:Fallback xmlns="">
      <p:transition advTm="100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stemar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art" id="{33CE3E54-35E9-443A-B4C7-5AE2FE3A510C}" vid="{8AE58053-81AE-4CE4-AB8C-94976D1269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Systemart</Template>
  <TotalTime>1104</TotalTime>
  <Words>492</Words>
  <Application>Microsoft Office PowerPoint</Application>
  <PresentationFormat>On-screen Show (4:3)</PresentationFormat>
  <Paragraphs>176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Book Antiqua</vt:lpstr>
      <vt:lpstr>Calibri</vt:lpstr>
      <vt:lpstr>Franklin Gothic Book</vt:lpstr>
      <vt:lpstr>Helvetica</vt:lpstr>
      <vt:lpstr>Helvetica Neue</vt:lpstr>
      <vt:lpstr>Verdana</vt:lpstr>
      <vt:lpstr>Wingdings</vt:lpstr>
      <vt:lpstr>Systemart</vt:lpstr>
      <vt:lpstr>PowerPoint Presentation</vt:lpstr>
      <vt:lpstr>Content</vt:lpstr>
      <vt:lpstr>    Staff Augmentation Services</vt:lpstr>
      <vt:lpstr>     Areas of Expertise</vt:lpstr>
      <vt:lpstr>Experience: Positions: Non- IT</vt:lpstr>
      <vt:lpstr> Experience: Positions: IT</vt:lpstr>
      <vt:lpstr>Client Engagements</vt:lpstr>
      <vt:lpstr>Recruiting Process Services</vt:lpstr>
      <vt:lpstr> Recruiting Process Services</vt:lpstr>
      <vt:lpstr>Recruiting Process Flow Diagram</vt:lpstr>
      <vt:lpstr>          Value Proposition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Systemart Staffing Services</dc:title>
  <dc:creator>Nitin Shah</dc:creator>
  <cp:lastModifiedBy>systemart03</cp:lastModifiedBy>
  <cp:revision>143</cp:revision>
  <dcterms:created xsi:type="dcterms:W3CDTF">2013-06-25T14:44:34Z</dcterms:created>
  <dcterms:modified xsi:type="dcterms:W3CDTF">2018-08-30T20:47:50Z</dcterms:modified>
</cp:coreProperties>
</file>